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2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1800" spc="-1" strike="noStrike">
                <a:solidFill>
                  <a:srgbClr val="000000"/>
                </a:solidFill>
                <a:latin typeface="Book Antiqua"/>
              </a:defRPr>
            </a:pPr>
            <a:r>
              <a:rPr b="1" sz="1800" spc="-1" strike="noStrike">
                <a:solidFill>
                  <a:srgbClr val="000000"/>
                </a:solidFill>
                <a:latin typeface="Book Antiqua"/>
              </a:rPr>
              <a:t>качество обученности</a:t>
            </a:r>
          </a:p>
        </c:rich>
      </c:tx>
      <c:overlay val="0"/>
    </c:title>
    <c:autoTitleDeleted val="0"/>
    <c:plotArea>
      <c:lineChart>
        <c:varyColors val="0"/>
        <c:grouping val="standard"/>
        <c:ser>
          <c:idx val="0"/>
          <c:order val="0"/>
          <c:tx>
            <c:strRef>
              <c:f>label 0</c:f>
              <c:strCache>
                <c:ptCount val="1"/>
                <c:pt idx="0">
                  <c:v>качество обученности</c:v>
                </c:pt>
              </c:strCache>
            </c:strRef>
          </c:tx>
          <c:spPr>
            <a:solidFill>
              <a:srgbClr val="43729b"/>
            </a:solidFill>
            <a:ln w="28440">
              <a:solidFill>
                <a:srgbClr val="43729b"/>
              </a:solidFill>
              <a:round/>
            </a:ln>
          </c:spPr>
          <c:marker>
            <c:symbol val="none"/>
          </c:marker>
          <c:dLbls>
            <c:dLblPos val="r"/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2016-1017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41.6</c:v>
                </c:pt>
                <c:pt idx="1">
                  <c:v>43</c:v>
                </c:pt>
                <c:pt idx="2">
                  <c:v>52</c:v>
                </c:pt>
                <c:pt idx="3">
                  <c:v/>
                </c:pt>
              </c:numCache>
            </c:numRef>
          </c:val>
          <c:smooth val="0"/>
        </c:ser>
        <c:hiLowLines>
          <c:spPr>
            <a:ln>
              <a:noFill/>
            </a:ln>
          </c:spPr>
        </c:hiLowLines>
        <c:marker val="0"/>
        <c:axId val="15356681"/>
        <c:axId val="31653135"/>
      </c:lineChart>
      <c:catAx>
        <c:axId val="15356681"/>
        <c:scaling>
          <c:orientation val="minMax"/>
        </c:scaling>
        <c:delete val="0"/>
        <c:axPos val="b"/>
        <c:numFmt formatCode="MM/DD/YYYY" sourceLinked="1"/>
        <c:majorTickMark val="out"/>
        <c:minorTickMark val="none"/>
        <c:tickLblPos val="nextTo"/>
        <c:spPr>
          <a:ln w="9360">
            <a:solidFill>
              <a:srgbClr val="b9b9b9"/>
            </a:solidFill>
            <a:round/>
          </a:ln>
        </c:spPr>
        <c:txPr>
          <a:bodyPr/>
          <a:p>
            <a:pPr>
              <a:defRPr b="0" sz="1000" spc="-1" strike="noStrike">
                <a:solidFill>
                  <a:srgbClr val="000000"/>
                </a:solidFill>
                <a:latin typeface="Book Antiqua"/>
              </a:defRPr>
            </a:pPr>
          </a:p>
        </c:txPr>
        <c:crossAx val="31653135"/>
        <c:crosses val="autoZero"/>
        <c:auto val="1"/>
        <c:lblAlgn val="ctr"/>
        <c:lblOffset val="100"/>
      </c:catAx>
      <c:valAx>
        <c:axId val="31653135"/>
        <c:scaling>
          <c:orientation val="minMax"/>
        </c:scaling>
        <c:delete val="0"/>
        <c:axPos val="l"/>
        <c:majorGridlines>
          <c:spPr>
            <a:ln w="9360">
              <a:solidFill>
                <a:srgbClr val="b9b9b9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9b9b9"/>
            </a:solidFill>
            <a:round/>
          </a:ln>
        </c:spPr>
        <c:txPr>
          <a:bodyPr/>
          <a:p>
            <a:pPr>
              <a:defRPr b="0" sz="1000" spc="-1" strike="noStrike">
                <a:solidFill>
                  <a:srgbClr val="000000"/>
                </a:solidFill>
                <a:latin typeface="Book Antiqua"/>
              </a:defRPr>
            </a:pPr>
          </a:p>
        </c:txPr>
        <c:crossAx val="15356681"/>
        <c:crosses val="autoZero"/>
        <c:crossBetween val="midCat"/>
      </c:valAx>
      <c:spPr>
        <a:solidFill>
          <a:srgbClr val="000000"/>
        </a:solidFill>
        <a:ln>
          <a:noFill/>
        </a:ln>
      </c:spPr>
    </c:plotArea>
    <c:legend>
      <c:legendPos val="r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2014-2015</c:v>
                </c:pt>
              </c:strCache>
            </c:strRef>
          </c:tx>
          <c:spPr>
            <a:solidFill>
              <a:srgbClr val="629dd1"/>
            </a:solidFill>
            <a:ln>
              <a:noFill/>
            </a:ln>
          </c:spPr>
          <c:invertIfNegative val="0"/>
          <c:dLbls>
            <c:dLblPos val="outEnd"/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3.7</c:v>
                </c:pt>
                <c:pt idx="1">
                  <c:v>3.1</c:v>
                </c:pt>
                <c:pt idx="2">
                  <c:v/>
                </c:pt>
                <c:pt idx="3">
                  <c:v/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2015-2016</c:v>
                </c:pt>
              </c:strCache>
            </c:strRef>
          </c:tx>
          <c:spPr>
            <a:solidFill>
              <a:srgbClr val="297fd5"/>
            </a:solidFill>
            <a:ln>
              <a:noFill/>
            </a:ln>
          </c:spPr>
          <c:invertIfNegative val="0"/>
          <c:dLbls>
            <c:dLblPos val="outEnd"/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4</c:v>
                </c:pt>
                <c:pt idx="1">
                  <c:v>3.7</c:v>
                </c:pt>
                <c:pt idx="2">
                  <c:v/>
                </c:pt>
                <c:pt idx="3">
                  <c:v/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2016-2017</c:v>
                </c:pt>
              </c:strCache>
            </c:strRef>
          </c:tx>
          <c:spPr>
            <a:solidFill>
              <a:srgbClr val="7f8fa9"/>
            </a:solidFill>
            <a:ln>
              <a:noFill/>
            </a:ln>
          </c:spPr>
          <c:invertIfNegative val="0"/>
          <c:dLbls>
            <c:dLblPos val="outEnd"/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3.7</c:v>
                </c:pt>
                <c:pt idx="1">
                  <c:v>3.3</c:v>
                </c:pt>
                <c:pt idx="2">
                  <c:v/>
                </c:pt>
                <c:pt idx="3">
                  <c:v/>
                </c:pt>
              </c:numCache>
            </c:numRef>
          </c:val>
        </c:ser>
        <c:gapWidth val="150"/>
        <c:overlap val="0"/>
        <c:axId val="90657052"/>
        <c:axId val="26445198"/>
      </c:barChart>
      <c:catAx>
        <c:axId val="90657052"/>
        <c:scaling>
          <c:orientation val="minMax"/>
        </c:scaling>
        <c:delete val="0"/>
        <c:axPos val="b"/>
        <c:numFmt formatCode="MM/DD/YYYY" sourceLinked="1"/>
        <c:majorTickMark val="out"/>
        <c:minorTickMark val="none"/>
        <c:tickLblPos val="nextTo"/>
        <c:spPr>
          <a:ln w="9360">
            <a:solidFill>
              <a:srgbClr val="b9b9b9"/>
            </a:solidFill>
            <a:round/>
          </a:ln>
        </c:spPr>
        <c:txPr>
          <a:bodyPr/>
          <a:p>
            <a:pPr>
              <a:defRPr b="0" sz="1000" spc="-1" strike="noStrike">
                <a:solidFill>
                  <a:srgbClr val="ffffff"/>
                </a:solidFill>
                <a:latin typeface="Book Antiqua"/>
              </a:defRPr>
            </a:pPr>
          </a:p>
        </c:txPr>
        <c:crossAx val="26445198"/>
        <c:crosses val="autoZero"/>
        <c:auto val="1"/>
        <c:lblAlgn val="ctr"/>
        <c:lblOffset val="100"/>
      </c:catAx>
      <c:valAx>
        <c:axId val="26445198"/>
        <c:scaling>
          <c:orientation val="minMax"/>
        </c:scaling>
        <c:delete val="0"/>
        <c:axPos val="l"/>
        <c:majorGridlines>
          <c:spPr>
            <a:ln w="9360">
              <a:solidFill>
                <a:srgbClr val="b9b9b9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9b9b9"/>
            </a:solidFill>
            <a:round/>
          </a:ln>
        </c:spPr>
        <c:txPr>
          <a:bodyPr/>
          <a:p>
            <a:pPr>
              <a:defRPr b="0" sz="1000" spc="-1" strike="noStrike">
                <a:solidFill>
                  <a:srgbClr val="ffffff"/>
                </a:solidFill>
                <a:latin typeface="Book Antiqua"/>
              </a:defRPr>
            </a:pPr>
          </a:p>
        </c:txPr>
        <c:crossAx val="90657052"/>
        <c:crosses val="autoZero"/>
      </c:valAx>
      <c:spPr>
        <a:solidFill>
          <a:srgbClr val="000000"/>
        </a:solidFill>
        <a:ln>
          <a:noFill/>
        </a:ln>
      </c:spPr>
    </c:plotArea>
    <c:legend>
      <c:legendPos val="r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2014-2015</c:v>
                </c:pt>
              </c:strCache>
            </c:strRef>
          </c:tx>
          <c:spPr>
            <a:solidFill>
              <a:srgbClr val="629dd1"/>
            </a:solidFill>
            <a:ln>
              <a:noFill/>
            </a:ln>
          </c:spPr>
          <c:invertIfNegative val="0"/>
          <c:dLbls>
            <c:dLblPos val="outEnd"/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3"/>
                <c:pt idx="0">
                  <c:v>математика База</c:v>
                </c:pt>
                <c:pt idx="1">
                  <c:v>математика Профиль</c:v>
                </c:pt>
                <c:pt idx="2">
                  <c:v>Русский язык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4</c:v>
                </c:pt>
                <c:pt idx="1">
                  <c:v>36</c:v>
                </c:pt>
                <c:pt idx="2">
                  <c:v>52</c:v>
                </c:pt>
                <c:pt idx="3">
                  <c:v/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2015-2016</c:v>
                </c:pt>
              </c:strCache>
            </c:strRef>
          </c:tx>
          <c:spPr>
            <a:solidFill>
              <a:srgbClr val="297fd5"/>
            </a:solidFill>
            <a:ln>
              <a:noFill/>
            </a:ln>
          </c:spPr>
          <c:invertIfNegative val="0"/>
          <c:dLbls>
            <c:dLblPos val="outEnd"/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3"/>
                <c:pt idx="0">
                  <c:v>математика База</c:v>
                </c:pt>
                <c:pt idx="1">
                  <c:v>математика Профиль</c:v>
                </c:pt>
                <c:pt idx="2">
                  <c:v>Русский язык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4.2</c:v>
                </c:pt>
                <c:pt idx="1">
                  <c:v>45.8</c:v>
                </c:pt>
                <c:pt idx="2">
                  <c:v>65</c:v>
                </c:pt>
                <c:pt idx="3">
                  <c:v/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2016-2017</c:v>
                </c:pt>
              </c:strCache>
            </c:strRef>
          </c:tx>
          <c:spPr>
            <a:solidFill>
              <a:srgbClr val="7f8fa9"/>
            </a:solidFill>
            <a:ln>
              <a:noFill/>
            </a:ln>
          </c:spPr>
          <c:invertIfNegative val="0"/>
          <c:dLbls>
            <c:dLblPos val="outEnd"/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3"/>
                <c:pt idx="0">
                  <c:v>математика База</c:v>
                </c:pt>
                <c:pt idx="1">
                  <c:v>математика Профиль</c:v>
                </c:pt>
                <c:pt idx="2">
                  <c:v>Русский язык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4</c:v>
                </c:pt>
                <c:pt idx="1">
                  <c:v/>
                </c:pt>
                <c:pt idx="2">
                  <c:v>57</c:v>
                </c:pt>
                <c:pt idx="3">
                  <c:v/>
                </c:pt>
              </c:numCache>
            </c:numRef>
          </c:val>
        </c:ser>
        <c:gapWidth val="150"/>
        <c:overlap val="0"/>
        <c:axId val="84382301"/>
        <c:axId val="97836934"/>
      </c:barChart>
      <c:catAx>
        <c:axId val="84382301"/>
        <c:scaling>
          <c:orientation val="minMax"/>
        </c:scaling>
        <c:delete val="0"/>
        <c:axPos val="b"/>
        <c:numFmt formatCode="MM/DD/YYYY" sourceLinked="1"/>
        <c:majorTickMark val="out"/>
        <c:minorTickMark val="none"/>
        <c:tickLblPos val="nextTo"/>
        <c:spPr>
          <a:ln w="9360">
            <a:solidFill>
              <a:srgbClr val="b9b9b9"/>
            </a:solidFill>
            <a:round/>
          </a:ln>
        </c:spPr>
        <c:txPr>
          <a:bodyPr/>
          <a:p>
            <a:pPr>
              <a:defRPr b="0" sz="1000" spc="-1" strike="noStrike">
                <a:solidFill>
                  <a:srgbClr val="ffffff"/>
                </a:solidFill>
                <a:latin typeface="Book Antiqua"/>
              </a:defRPr>
            </a:pPr>
          </a:p>
        </c:txPr>
        <c:crossAx val="97836934"/>
        <c:crosses val="autoZero"/>
        <c:auto val="1"/>
        <c:lblAlgn val="ctr"/>
        <c:lblOffset val="100"/>
      </c:catAx>
      <c:valAx>
        <c:axId val="97836934"/>
        <c:scaling>
          <c:orientation val="minMax"/>
        </c:scaling>
        <c:delete val="0"/>
        <c:axPos val="l"/>
        <c:majorGridlines>
          <c:spPr>
            <a:ln w="9360">
              <a:solidFill>
                <a:srgbClr val="b9b9b9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9b9b9"/>
            </a:solidFill>
            <a:round/>
          </a:ln>
        </c:spPr>
        <c:txPr>
          <a:bodyPr/>
          <a:p>
            <a:pPr>
              <a:defRPr b="0" sz="1000" spc="-1" strike="noStrike">
                <a:solidFill>
                  <a:srgbClr val="ffffff"/>
                </a:solidFill>
                <a:latin typeface="Book Antiqua"/>
              </a:defRPr>
            </a:pPr>
          </a:p>
        </c:txPr>
        <c:crossAx val="84382301"/>
        <c:crosses val="autoZero"/>
      </c:valAx>
      <c:spPr>
        <a:solidFill>
          <a:srgbClr val="000000"/>
        </a:solidFill>
        <a:ln>
          <a:noFill/>
        </a:ln>
      </c:spPr>
    </c:plotArea>
    <c:legend>
      <c:legendPos val="r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93bdec"/>
                </a:solidFill>
                <a:latin typeface="Lucida Sans"/>
              </a:rPr>
              <a:t>Образец заголовка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latin typeface="Book Antiqua"/>
              </a:rPr>
              <a:t>Образец текста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lvl="1" marL="868680" indent="-28296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80000"/>
              <a:buFont typeface="Wingdings 2" charset="2"/>
              <a:buChar char=""/>
            </a:pPr>
            <a:r>
              <a:rPr b="0" lang="ru-RU" sz="2400" spc="-1" strike="noStrike">
                <a:solidFill>
                  <a:srgbClr val="ffffff"/>
                </a:solidFill>
                <a:latin typeface="Book Antiqua"/>
              </a:rPr>
              <a:t>Второй уровень</a:t>
            </a:r>
            <a:endParaRPr b="0" lang="ru-RU" sz="2400" spc="-1" strike="noStrike">
              <a:solidFill>
                <a:srgbClr val="ffffff"/>
              </a:solidFill>
              <a:latin typeface="Book Antiqua"/>
            </a:endParaRPr>
          </a:p>
          <a:p>
            <a:pPr lvl="2" marL="1134000" indent="-228240">
              <a:lnSpc>
                <a:spcPct val="100000"/>
              </a:lnSpc>
              <a:spcBef>
                <a:spcPts val="439"/>
              </a:spcBef>
              <a:buClr>
                <a:srgbClr val="ffffff"/>
              </a:buClr>
              <a:buSzPct val="95000"/>
              <a:buFont typeface="Wingdings" charset="2"/>
              <a:buChar char=""/>
            </a:pPr>
            <a:r>
              <a:rPr b="0" lang="ru-RU" sz="2200" spc="-1" strike="noStrike">
                <a:solidFill>
                  <a:srgbClr val="ffffff"/>
                </a:solidFill>
                <a:latin typeface="Book Antiqua"/>
              </a:rPr>
              <a:t>Третий уровень</a:t>
            </a:r>
            <a:endParaRPr b="0" lang="ru-RU" sz="2200" spc="-1" strike="noStrike">
              <a:solidFill>
                <a:srgbClr val="ffffff"/>
              </a:solidFill>
              <a:latin typeface="Book Antiqua"/>
            </a:endParaRPr>
          </a:p>
          <a:p>
            <a:pPr lvl="3" marL="1353240" indent="-18252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Wingdings 3" charset="2"/>
              <a:buChar char=""/>
            </a:pPr>
            <a:r>
              <a:rPr b="0" lang="ru-RU" sz="2000" spc="-1" strike="noStrike">
                <a:solidFill>
                  <a:srgbClr val="ffffff"/>
                </a:solidFill>
                <a:latin typeface="Book Antiqua"/>
              </a:rPr>
              <a:t>Четвертый уровень</a:t>
            </a:r>
            <a:endParaRPr b="0" lang="ru-RU" sz="2000" spc="-1" strike="noStrike">
              <a:solidFill>
                <a:srgbClr val="ffffff"/>
              </a:solidFill>
              <a:latin typeface="Book Antiqua"/>
            </a:endParaRPr>
          </a:p>
          <a:p>
            <a:pPr lvl="4" marL="1545480" indent="-18252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Wingdings 2" charset="2"/>
              <a:buChar char=""/>
            </a:pPr>
            <a:r>
              <a:rPr b="0" lang="ru-RU" sz="2000" spc="-1" strike="noStrike">
                <a:solidFill>
                  <a:srgbClr val="ffffff"/>
                </a:solidFill>
                <a:latin typeface="Book Antiqua"/>
              </a:rPr>
              <a:t>Пятый уровень</a:t>
            </a:r>
            <a:endParaRPr b="0" lang="ru-RU" sz="20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B4BF521E-C29B-4E2A-A7DF-CB0D595C2DC9}" type="datetime">
              <a:rPr b="0" lang="ru-RU" sz="1200" spc="-1" strike="noStrike">
                <a:solidFill>
                  <a:srgbClr val="bcbcbc"/>
                </a:solidFill>
                <a:latin typeface="Book Antiqua"/>
              </a:rPr>
              <a:t>13.3.18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79EAD602-40F2-467A-A9DF-AA177FE5D568}" type="slidenum">
              <a:rPr b="0" lang="ru-RU" sz="1200" spc="-1" strike="noStrike">
                <a:solidFill>
                  <a:srgbClr val="bcbcbc"/>
                </a:solidFill>
                <a:latin typeface="Book Antiqu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Lucida Sans"/>
              </a:rPr>
              <a:t>Муниципальное общеобразовательное учреждение Ильинская средняя общеобразовательная школа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  <p:pic>
        <p:nvPicPr>
          <p:cNvPr id="43" name="Picture 2" descr=""/>
          <p:cNvPicPr/>
          <p:nvPr/>
        </p:nvPicPr>
        <p:blipFill>
          <a:blip r:embed="rId1"/>
          <a:stretch/>
        </p:blipFill>
        <p:spPr>
          <a:xfrm>
            <a:off x="467640" y="1628640"/>
            <a:ext cx="8208720" cy="5103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Общая характеристика учреждения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Год создания – 1845;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Новое здание на 650 человек построено в 1979 г.</a:t>
            </a: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 в соответствии с новыми САНПиНами в школе может обучаться  350 обучающихся.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Общее количество обучающихся на  1 января 2018  г. – 140, из них I ступень - 63  , II ступень - 64  , IIIступень - 13   ; 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11 класса – комплектов;</a:t>
            </a: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 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Средняя наполняемость – 13 человек.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Режим обучения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7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Школа реализует программы начального, основного общего и среднего (полного) общего образования.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Обучение ведется в одну смену.  В I - IV классах, учащиеся занимаются в своих классных комнатах, во 2 и 3 ступени - кабинетная система. Во второй половине дня организована работа факультативов, элективных курсов, кружков и секций.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.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Условия осуществления образовательного проце</a:t>
            </a:r>
            <a:r>
              <a:rPr b="1" lang="ru-RU" sz="4100" spc="-1" strike="noStrike">
                <a:solidFill>
                  <a:srgbClr val="93bdec"/>
                </a:solidFill>
                <a:latin typeface="Lucida Sans"/>
              </a:rPr>
              <a:t>сса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9" name="TextShape 2"/>
          <p:cNvSpPr txBox="1"/>
          <p:nvPr/>
        </p:nvSpPr>
        <p:spPr>
          <a:xfrm>
            <a:off x="457200" y="1600200"/>
            <a:ext cx="8506800" cy="5140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ffffff"/>
                </a:solidFill>
                <a:latin typeface="Book Antiqua"/>
              </a:rPr>
              <a:t> </a:t>
            </a:r>
            <a:r>
              <a:rPr b="1" i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В школе функционирует</a:t>
            </a: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:</a:t>
            </a: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 </a:t>
            </a: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13 учебных кабинетов, оформленных согласно современным требованиям;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спортивный зал; тренажёрный зал, боксёрский клуб;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оборудованная спортивная площадка;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библиотека;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Кабинет технологии, кабинет обслуживающего труда;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столовая;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актовый зал;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школьный му</a:t>
            </a:r>
            <a:r>
              <a:rPr b="1" i="1" lang="ru-RU" sz="2800" spc="-1" strike="noStrike">
                <a:solidFill>
                  <a:srgbClr val="ffffff"/>
                </a:solidFill>
                <a:latin typeface="Book Antiqua"/>
              </a:rPr>
              <a:t>зей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Условия осуществления образовательного процесса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51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Техника : компьютеров-40( из них 26 ноутбуков, вместе с лабораторией),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доступ к интернету имеют 20 комп.,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проекторов – 13,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интерактивных досок -6, принтеров 6,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сканеров -3,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МФУ-4(три в одном),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в кабинете информатики – 10 компьютеров вместе с учительским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0" y="188640"/>
            <a:ext cx="8856720" cy="216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just">
              <a:lnSpc>
                <a:spcPct val="100000"/>
              </a:lnSpc>
            </a:pPr>
            <a:r>
              <a:rPr b="1" i="1" lang="ru-RU" sz="2400" spc="-1" strike="noStrike">
                <a:solidFill>
                  <a:srgbClr val="ffff00"/>
                </a:solidFill>
                <a:latin typeface="Lucida Sans"/>
              </a:rPr>
              <a:t>С целью сохранения и укрепления здоровья учащихся, профилактики правонарушений, употребления ПАВ детьми и подростками в летний период организована работа по вовлечению обучающихся в организованные формы летнего отдыха и занятости. </a:t>
            </a:r>
            <a:br/>
            <a:endParaRPr b="0" lang="ru-RU" sz="24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53" name="TextShape 2"/>
          <p:cNvSpPr txBox="1"/>
          <p:nvPr/>
        </p:nvSpPr>
        <p:spPr>
          <a:xfrm>
            <a:off x="457200" y="2349000"/>
            <a:ext cx="8229240" cy="3776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В 2016/17 учебном году организованными формами отдыха и оздоровления в период летней оздоровительной кампании охвачено 92 ребенка. Из них: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78 – в лагерь с дневной формой пребывания детей "Солнышко", досугово-оздоровительный профиль,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11 - трудовая бригада по благоустройству школы и пришкольной территории,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3 - трудоустройство через Центр занятости.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i="1" lang="ru-RU" sz="4100" spc="-1" strike="noStrike">
                <a:solidFill>
                  <a:srgbClr val="ffff00"/>
                </a:solidFill>
                <a:latin typeface="Lucida Sans"/>
              </a:rPr>
              <a:t>Кадровый состав</a:t>
            </a:r>
            <a:br/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55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Образовательный процесс осуществлялся  19 педагогами, педагогический коллектив стабильный, творческий, вакансий нет;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Высшее педагогическое образование – 10 человек, 53%;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Средне - специальное – 9 человек,47%;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 </a:t>
            </a: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Педагогов  высшей категории – 5 человек,25%;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 </a:t>
            </a: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Педагогов  первой категории – 10 человек, 53%;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Звание «Отличник народного образования» – 1 человек.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Грамота Министерства образования –10 человек;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Средний возраст 49 лет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Качество образования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graphicFrame>
        <p:nvGraphicFramePr>
          <p:cNvPr id="57" name="Объект 12"/>
          <p:cNvGraphicFramePr/>
          <p:nvPr/>
        </p:nvGraphicFramePr>
        <p:xfrm>
          <a:off x="457200" y="1600200"/>
          <a:ext cx="8229240" cy="470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000000"/>
                </a:solidFill>
                <a:latin typeface="Lucida Sans"/>
              </a:rPr>
              <a:t>Государственная итоговая аттестация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graphicFrame>
        <p:nvGraphicFramePr>
          <p:cNvPr id="59" name="Объект 3"/>
          <p:cNvGraphicFramePr/>
          <p:nvPr/>
        </p:nvGraphicFramePr>
        <p:xfrm>
          <a:off x="457200" y="1600200"/>
          <a:ext cx="8229240" cy="470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000000"/>
                </a:solidFill>
                <a:latin typeface="Lucida Sans"/>
              </a:rPr>
              <a:t>Государственная итоговая аттестация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graphicFrame>
        <p:nvGraphicFramePr>
          <p:cNvPr id="61" name="Объект 3"/>
          <p:cNvGraphicFramePr/>
          <p:nvPr/>
        </p:nvGraphicFramePr>
        <p:xfrm>
          <a:off x="457200" y="1600200"/>
          <a:ext cx="8229240" cy="470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Воспитательная работа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3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Воспитательная работа строится на основе единства урочной и внеурочной деятельности. В ней используется  сеть внеклассных занятий, структур практической, творческой и исследовательской деятельности, интегрированных с учебной деятельностью, развивающих личность каждого.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Основные направления воспитательной деятельности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5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1</a:t>
            </a:r>
            <a:r>
              <a:rPr b="1" i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. Интеллектуальное развитие учащихся</a:t>
            </a: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: Организация интеллектуально-познавательной деятельности учащихся,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   </a:t>
            </a: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формирование положительного отношения к учебе, знаниям, науке через интеграцию урочной и внеурочной деятельности,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000000"/>
                </a:solidFill>
                <a:latin typeface="Book Antiqua"/>
              </a:rPr>
              <a:t>2. Патриотическое воспитание,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3. Физкультурно-оздоровительное,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4. Духовно-нравственное,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5. Трудовое, </a:t>
            </a:r>
            <a:r>
              <a:rPr b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 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6.  Экологическое воспитание,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7. Ученическое самоуправление,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8. Работа с родителями и общественностью.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Участие в конкурсах, фестивалях проектах…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7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2012 – 2017гг. – участие в пилотном проекте по опережающему введению ФГОС в основной школе,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Участие в конкурсах, мероприятиях, чтениях межмуниципального, регионального, международного уровня , посвящённых М.М. Бахтину,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Участие в региональном фестивале «Содружество»,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Участие в региональном форуме «Патриот»,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Участие и работа в рамках регионального съезда «Молодёжь Верхневолжья», участие в муниципальных культурных, спортивных мероприятиях, конференциях, методических неделях.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0000"/>
                </a:solidFill>
                <a:latin typeface="Book Antiqua"/>
              </a:rPr>
              <a:t>На базе Ильинской школы проводятся мероприятия муниципального, межмуниципального уровня, курсы повышения квалификации.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Создание условий для реализации учебного процесса, приобретения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9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 u="sng">
                <a:solidFill>
                  <a:srgbClr val="000000"/>
                </a:solidFill>
                <a:uFillTx/>
                <a:latin typeface="Book Antiqua"/>
              </a:rPr>
              <a:t>Отремонтированы: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Две секции и кровля интерната,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произведена замена кровли школьного здания,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Заменены все окна в школе и в интернате,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5 учебных кабинетов,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Установлены кабины в туалетах,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Заасфальтирована площадка перед школой.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000000"/>
                </a:solidFill>
                <a:latin typeface="Lucida Sans"/>
              </a:rPr>
              <a:t>приобретены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1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Мебель в интернат,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мебель в классы,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Водонагреватели (2шт),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Электрические плиты (2 шт),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Морозильная камера,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Учебники,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Компьютеры техника.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ffff00"/>
                </a:solidFill>
                <a:latin typeface="Lucida Sans"/>
              </a:rPr>
              <a:t>Перспективы и планы развития</a:t>
            </a:r>
            <a:endParaRPr b="0" lang="ru-RU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3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Произвести ремонт 3-ей секции интерната,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Ремонт коридоров и 3-х кабинетов,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000000"/>
                </a:solidFill>
                <a:latin typeface="Book Antiqua"/>
              </a:rPr>
              <a:t>Оборудовать спортивную площадку на территории школы. </a:t>
            </a: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mc:AlternateContent>
    <mc:Choice Requires="p14">
      <p:transition spd="slow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343</TotalTime>
  <Application>LibreOffice/5.4.1.2$Windows_X86_64 LibreOffice_project/ea7cb86e6eeb2bf3a5af73a8f7777ac570321527</Application>
  <Words>570</Words>
  <Paragraphs>87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2018-02-27T16:43:50Z</dcterms:created>
  <dc:creator>User</dc:creator>
  <dc:description/>
  <dc:language>ru-RU</dc:language>
  <cp:lastModifiedBy>User</cp:lastModifiedBy>
  <dcterms:modified xsi:type="dcterms:W3CDTF">2018-02-28T06:39:45Z</dcterms:modified>
  <cp:revision>23</cp:revision>
  <dc:subject/>
  <dc:title>Муниципальное общеобразовательное учреждение Ильинская средняя общеобразовательная школа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16</vt:i4>
  </property>
</Properties>
</file>